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76" r:id="rId6"/>
    <p:sldId id="280" r:id="rId7"/>
    <p:sldId id="281" r:id="rId8"/>
    <p:sldId id="279" r:id="rId9"/>
    <p:sldId id="266" r:id="rId10"/>
    <p:sldId id="261" r:id="rId11"/>
    <p:sldId id="267" r:id="rId12"/>
    <p:sldId id="282" r:id="rId13"/>
    <p:sldId id="283" r:id="rId14"/>
    <p:sldId id="285" r:id="rId15"/>
    <p:sldId id="284" r:id="rId16"/>
    <p:sldId id="286" r:id="rId17"/>
    <p:sldId id="271" r:id="rId18"/>
    <p:sldId id="272" r:id="rId19"/>
    <p:sldId id="275" r:id="rId20"/>
  </p:sldIdLst>
  <p:sldSz cx="14630400" cy="8229600"/>
  <p:notesSz cx="8229600" cy="14630400"/>
  <p:embeddedFontLs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bile" panose="020B0604020202020204" charset="0"/>
      <p:regular r:id="rId33"/>
    </p:embeddedFont>
    <p:embeddedFont>
      <p:font typeface="Corben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9F9"/>
    <a:srgbClr val="F9F9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2788" autoAdjust="0"/>
  </p:normalViewPr>
  <p:slideViewPr>
    <p:cSldViewPr snapToGrid="0" snapToObjects="1">
      <p:cViewPr varScale="1">
        <p:scale>
          <a:sx n="61" d="100"/>
          <a:sy n="61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8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sekvencijalnom izvođenju power iteracije, svi koraci se sprovode na jednom procesorskom jezgru ili u jednom procesu. Ovakav pristup je relativno jednostavan za implementaciju i dobro odgovara problemima srednje veličine. Sekvencijalna implementacija samo prati korake koje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smo prosli u matematickoj osnovi.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Prednosti sekvencijalnog pristupa uključuju laku implementaciju i relativno malu memorijsku složenost (sve dok je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upotrebljiva na jednoj procesorskoj jedinici). Nedostatak je u tome što, za veoma velike matrice, vrijeme izvršavanja može postati izuzetno dugo, jer nema raspodjele računa na više procesora.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Klasična metoda stepene iteracije sastoji se od sukcesivnog množenja matrice i vektora, nakon čega slijedi normalizacija rezultujućeg vektora. Kako se radi o operacijama koje zahtijevaju značajna računanja (posebno za velike matrice dimenzija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𝑛×𝑛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jasno je da bi paralelizacija algoritma mogla dovesti do značajnog ubrzanja procesa računanja dominantne svojstvene vrijednosti.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Neka je zadana matrica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𝐴∈𝑅^(𝑛× 𝑛)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​. Matrica se dijeli na jednake dijelove između raspoloživih procesorskih jezgara. Pretpostavimo da imamo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procesora. Svaki procesor dobija dio matrice koji se sastoji od približno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redova.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obrađuje redove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(𝑖−1)  𝑛/𝑝  + 1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𝑛/𝑝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nezavisno računa svoj dio rezultujućeg vektora. Preciznije, za iteraciju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svaki procesor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računa: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𝑦_𝑘𝑖=𝐴_𝑖 𝑏_𝑘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dio matrice A koji pripada procesoru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𝑃_𝑖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je prethodno izračunati (ili početni) vektor. Ovaj korak zahtijeva lokalne proračune na svakom procesoru, bez potrebe za međusobnom komunikacijom među procesorima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51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slijedi paralelna normalizacija vektora. Da bismo dobili novi vektor iteracije, neophodno je izvršiti globalnu normalizaciju. Kako je vektor raspodijeljen na procesore, najprije svaki procesor izračunava parcijalnu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‖𝑦_(𝑘,𝑖)  ‖^2= ∑1_(𝑗=(𝑖−1)  𝑛/𝑝+1)^(𝑖 𝑛/𝑝)▒(𝑦_(𝑘,𝑖,𝑗) )^2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što svaki procesor izračuna svoju parcijalnu normu, slijedi globalna redukcija:	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‖𝑦_(𝑘 ) ‖= √(∑_(𝑖=1)^𝑝▒‖𝑦_(𝑘,𝑖) 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ovaj korak neophodna je međusobna komunikacija (npr. MPI_Allreduce operacija ako koristimo MPI biblioteku). 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91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svaki procesor normalizuje svoj dio vektora lokalno koristeći globalnu normu: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𝑏_(𝑘+1,𝑖)=𝑦_(𝑘,𝑖)/‖𝑦_𝑘 ‖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vrši provjera kriterijuma konvergencije. Za provjeru konvergencije potrebno je porediti novi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𝑏_(𝑘+1)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sa prethodnim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Svaki procesor računa lokalnu razliku vektora: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‖𝑏_(𝑘+1,𝑖)− 𝑏_(𝑘,𝑖) ‖^2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3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Potom slijedi još jedna globalna redukcija za izračunavanje ukupne razlike: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 𝑏­_(𝑘+1)  −𝑏_𝑘  ‖ =√(∑1_(𝑖=1)^𝑝▒〖‖ 𝑏_(𝑘+1,𝑖)− 𝑏_(𝑘,𝑖) ‖^2  〗)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je ova vrijednost manja od zadate tolerancije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ide se dalje, u slučaju da nije onda se ide u sledeću iteraciju.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Sledeći, ujedno i poslednji korak je aproksimacija dominantne svojstvene vrijednosti (Rayleigh-ev kvocijent). Kada se postigne konvergencija, dominantna svojstvena vrijednost računa se paralelno preko Rayleigh-evog kvocijenta: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𝑏_𝑘^𝑇  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Svaki procesor računa parcijalni proizvod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𝑏_(𝑘,𝑖)^𝑇  𝑦_(𝑘,𝑖)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zatim se izvrši globalna redukcija za konačni rezultat svojstvene vrijednosti: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𝜆_𝑘=∑1_(𝑖=1)^𝑝▒𝑏_(𝑘,𝑖)^𝑇  𝑦_(𝑘,𝑖)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63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toga se ponovo provjerava uslov konvergencije, odnosno da li je greška prihvatljiva, po formuli: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∣𝜆_(𝑘+1)−𝜆_𝑘 ​∣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&lt;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δ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se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𝛿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 odnosi na to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koliko se svojstvena vrijednost promijenila između iteracija.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Ovaj kriterijum se koristi kada želimo dodatnu sigurnost da je i izračunata svojstvena vrijednost stabilizovana.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Ukoliko greška jeste u opsegu prihvatljive, uzimamo trenutni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kao dominantnu vrijednost. U suprotnom, algoritam nastavlja sa narednom iteracijom sve dok ne bude zadovoljen kriterijum konvergencije.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4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remenska slo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enost se može uzeti kao najvažnija razlika. Sekvencijalno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gustu matricu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 𝑥 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mno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enje se odvija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operacija po jednoj iteraciji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izvodi ga samo jedno jezgro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Kod paralelnog pristupa u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kupan broj operacija ostaje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O(n^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2 )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ali se dijele izme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vi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jezgara ili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č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vorova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omogu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 znatno ubrzanje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sve dok se tro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kovi komunikacije ne pove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ć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aju do te mjere da naru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š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dobit od paralelizacije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je u pitanju memorijska organizacija, pri sekvencijalnom pristupu jedan proces sadrži svu matricu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i vector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Ovo može biti problem za ekstremno velike matrice. Dok pri paralelnom svako jezgro čuva samo dio matrice i dio vektora, što omogućava rad sa mnogo većim podacima nego što to može jedna jedinica da prihvati.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Značajna razlika je i složenost implementacije.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Sekvencijalni pristup je jednostavniji za kodiranje i razumijevanje. Paralelni pristup zahtijeva upotrebu biblioteka poput MPI, OpenMP ili CUDA. Potrebno je obezbijediti korektnu i efikasnu komunikaciju i sinhronizaciju između čvorova, odnosno procesorskih jezgara.</a:t>
                </a: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kraj, kao razliku vrijedi pomenuti i praktičnu primjenu.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Sekvencijalno riješenje je primjereno za srednje veličine problema i okruženja gdje nema mnogo hardverskih resursa. Dok je paralelno rješenje neophodno za rješavanje vrlo velikih problema (visokodimenzionalne matrice, masivno računanje), gdje se postižu značajne uštede u vremenu.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Hvala na paznji!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sr-Latn-ME" smtClean="0"/>
                  <a:t>Uzmimo da</a:t>
                </a:r>
                <a:r>
                  <a:rPr lang="sr-Latn-ME" baseline="0" smtClean="0"/>
                  <a:t> je A kvadratna matrica dimenzija n puta n,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koja ima n linearno nezavisnih svojstvenih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2, ..., 𝑣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Pretpostavlja se da postoji dominantna svojstvena vrijednost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tj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|&gt;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 |  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svako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 = 2, …, 𝑛,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da je A dijagonalizabilna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 ovim uslovima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garantuje konvergenciju ka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svojstvenom vektoru koji odgovara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 u opštem slučaju v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ektor </a:t>
                </a:r>
                <a:r>
                  <a:rPr lang="sr-Latn-ME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je svojstveni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ako postoji skalar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takav da va</a:t>
                </a:r>
                <a:r>
                  <a:rPr lang="sr-Latn-ME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ž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𝐴𝑣</a:t>
                </a:r>
                <a:r>
                  <a:rPr lang="sr-Latn-ME" sz="1200" i="0">
                    <a:latin typeface="Cambria Math" panose="02040503050406030204" pitchFamily="18" charset="0"/>
                  </a:rPr>
                  <a:t>=</a:t>
                </a:r>
                <a:r>
                  <a:rPr lang="en-US" sz="1200" i="0">
                    <a:latin typeface="Cambria Math" panose="02040503050406030204" pitchFamily="18" charset="0"/>
                  </a:rPr>
                  <a:t>𝜆𝑣</a:t>
                </a:r>
                <a:r>
                  <a:rPr lang="sr-Latn-ME" sz="1200" smtClean="0"/>
                  <a:t>, gdje je lambda svojstvna</a:t>
                </a:r>
                <a:r>
                  <a:rPr lang="sr-Latn-ME" sz="1200" baseline="0" smtClean="0"/>
                  <a:t> vrijednost.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Odnosno, svojstveni vektori su specijalni vektori koje neka matrica ne rotira, ne savija, ne mijenja im pravac – već ih samo produžava ili skraćuje, tj. Skalira.</a:t>
                </a:r>
                <a:endParaRPr lang="en-US" sz="120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Metoda stepene iteracije koristi </a:t>
                </a:r>
                <a:r>
                  <a:rPr lang="sr-Latn-ME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ovaj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rekurzivni izraz:</a:t>
                </a:r>
                <a:endParaRPr lang="sr-Latn-ME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  <a:r>
                  <a:rPr lang="en-US" sz="1200" i="0">
                    <a:latin typeface="Cambria Math" panose="02040503050406030204" pitchFamily="18" charset="0"/>
                  </a:rPr>
                  <a:t>𝑏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_(</a:t>
                </a:r>
                <a:r>
                  <a:rPr lang="en-US" sz="1200" i="0">
                    <a:latin typeface="Cambria Math" panose="02040503050406030204" pitchFamily="18" charset="0"/>
                  </a:rPr>
                  <a:t>𝑘+1</a:t>
                </a:r>
                <a:r>
                  <a:rPr lang="en-US" sz="1200" i="0" smtClean="0">
                    <a:latin typeface="Cambria Math" panose="02040503050406030204" pitchFamily="18" charset="0"/>
                  </a:rPr>
                  <a:t>)</a:t>
                </a:r>
                <a:r>
                  <a:rPr lang="en-US" sz="1200" i="0">
                    <a:latin typeface="Cambria Math" panose="02040503050406030204" pitchFamily="18" charset="0"/>
                  </a:rPr>
                  <a:t>=(𝐴 𝑏_𝑘)/( ∥𝐴 𝑏_𝑘∥ )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vektor dobijen 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-toj iteraciji, 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∥ ∥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označava Euklidsku normu. </a:t>
                </a:r>
                <a:endParaRPr lang="en-US" sz="120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Inicijalni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 bira proizvoljno, ali ne smije biti ortogonalan na dominantni svojstveni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​. Početni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​se može uvijek izraziti kao linearna kombinaciju svojstvenih vektora (ako su linearno nezavisni – što jesu kod dijagonalizabilnih matrica) : 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sr-Latn-M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=𝑐_1 𝑣_1+𝑐_2 𝑣_2+…+𝑐_𝑛 𝑣_𝑛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. Nakon toga on se treba normalizovati: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𝑏_0  :=  𝑏_0/(∥𝑏_0∥)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Zatim se računa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 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i onda se vrši normalizacija po gore prikazanoj formuli rekurzivnog izraza. Najčešće se koristi </a:t>
                </a:r>
                <a:r>
                  <a:rPr lang="en-US" sz="1200" b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Euklidska (L2) norma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koja se računa kao: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‖𝐴𝑏_𝑘 ‖ =√(∑1_(𝑖=1)^𝑛▒(𝐴𝑏_𝑘 )_𝑖^2 )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Zatim se provjerava da li je zadovoljen uslov konvergencije: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|𝑏_(𝑘+1)  − 𝑏_𝑘  |&lt;𝜀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gdje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tolerancija greške – dozvoljeni prag odstupanja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između dvije uzastopne iteracije vektora. Tolerancija greške se bira proizvoljno, na osnovu: željene tačnosti rezultata, brojčane preciznosti softverskog alata koji se koristi(npr. Python, MATLAB), brzine konvergencije i veličine problema. Vrijednosti poput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〖10〗^(−6)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ili čak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〖10〗^(−8 )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 uobičajene, u zavisnosti od zahtjevane preciznosti. Takođe, preporučuje se postavljanje maksimalnog broja iteracija (npr. 1000) kako bi se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spriječil</a:t>
                </a:r>
                <a:r>
                  <a:rPr lang="sr-Cyrl-R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о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veliko opterecenje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sistema u  slucaju da je konvergencije prespora</a:t>
                </a:r>
                <a:r>
                  <a:rPr lang="sr-Cyrl-R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Svakim novim množenjem sa matricom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komponenta u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se pojačava, dok ostale slabe: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𝐴^𝑘 𝑏_0= 𝑐_1  𝜆_1^𝑘 𝑣_1+ 𝑐_2  𝜆_2^𝑘 𝑣_2+ ⋯+ 𝑐_𝑛 𝜆_𝑛^𝑘 𝑣_𝑛    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Zbog činjenice da je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|𝜆_1 | &gt; |𝜆_𝑖 |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 sve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𝑖≥ 2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 član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𝜆_1^𝑘 𝑣_1 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 vremenom dominira, pa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𝑏_𝑘→ 𝑣_1.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Kada vektor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postane dovoljno blizak pravcu svojstvenog vektora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𝑣_1,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kada se zadovolji uslov konvergencije, odgovarajuća svojstvena vrijednost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može se aproksimirati pomoću Rayleigh-ovog kvocijenta: </a:t>
                </a: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𝜆≈  (𝑏_𝑘^𝑇 𝐴𝑏_𝑘)/(𝑏_𝑘^𝑇 𝑏_𝑘 )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Ova formula daje vrlo preciznu procjenu ako je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𝑏_𝑘≈ 𝑣_1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325" y="7040563"/>
                <a:ext cx="6584950" cy="5761037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 imamo prikazanu vizualizaciju ponašanja metode stepene iteracije. Lijevi grafikon prikazuje matricu sa dva svojstvena vektora, i kako se aproksimacija vektora (crvena oznaka) u toku iteracija postepeno približava pravcu dominantnog svojstvenog vektora (plavi vektor), dok je najmanji svojstveni vektor prikazan narandžasto radi poređenja. Ova grafička ilustracija potvrđuje teorijsko svojstvo metode – vektor aproksimacije se usmjerava ka pravcu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𝑣_1</a:t>
                </a:r>
                <a:r>
                  <a:rPr lang="en-US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odnosno dominantnog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svojstvenog vektora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​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je i cilj postupka. Desni grafikon prikazuje pad greške po iteracijama u logaritamskoj skali. Greška se računa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kao euklidska forma od 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|| aproksimacija − najveći svojstveni vektor ||.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Ovdje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jasno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vidi eksponencijalni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pad. Već 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nakon nekoliko iteracija, greška postaje manja od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〖10〗^(−3)</a:t>
                </a:r>
                <a:r>
                  <a:rPr lang="en-US"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što pokazuje efikasnost metode u pronalaženju dominantnog svojstvenog 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vektora, a samim time i dominantne</a:t>
                </a:r>
                <a:r>
                  <a:rPr lang="en-US" sz="120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svojstvene vrijednosti</a:t>
                </a:r>
                <a:r>
                  <a:rPr lang="en-US" sz="12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04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46163" y="7366000"/>
            <a:ext cx="436562" cy="30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4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6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6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3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41A7-A542-4CB5-9535-2AFDF4866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251671"/>
            <a:ext cx="782027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Stepena Iteracija za Nalaženje Dominantne Svojstvene Vrijednosti Matrice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265228" y="4982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</a:t>
            </a:r>
            <a:r>
              <a:rPr lang="sr-Latn-ME" sz="220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programiranje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265228" y="5444687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Čabarkapa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đ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5/24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265228" y="5960044"/>
            <a:ext cx="26043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Miletić Rajan 7/24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9" t="-4204" r="-10981" b="-8702"/>
          <a:stretch/>
        </p:blipFill>
        <p:spPr>
          <a:xfrm>
            <a:off x="9791699" y="100424"/>
            <a:ext cx="990600" cy="84908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Rectangle 7"/>
          <p:cNvSpPr/>
          <p:nvPr/>
        </p:nvSpPr>
        <p:spPr>
          <a:xfrm>
            <a:off x="8032172" y="1054615"/>
            <a:ext cx="4509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PRIRODNO–MATEMATIČKI FAKULTET</a:t>
            </a:r>
            <a:b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</a:br>
            <a:r>
              <a:rPr lang="en-US" i="1" kern="0" smtClean="0">
                <a:latin typeface="Corben" panose="020B0604020202020204" charset="0"/>
                <a:cs typeface="Helvetica" panose="020B0604020202020204" pitchFamily="34" charset="0"/>
                <a:sym typeface="Poppins"/>
              </a:rPr>
              <a:t>Računarstvo i informacione tehnologije</a:t>
            </a:r>
            <a:endParaRPr lang="en-US">
              <a:latin typeface="Corben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Sekvencijalna Implementacija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Sekvencijalna obrada je jednostavna. Omogućava lako kodiranje i razumijevanje.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24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Međutim, može dovesti do dugog izvršavanja. Ovo postaje problem za velike matrice.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Složenost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e>
                      <m:sup>
                        <m:r>
                          <a:rPr lang="en-US" sz="175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50" dirty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po iteraciji</a:t>
                </a:r>
                <a:endParaRPr lang="en-US" sz="175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182916"/>
                <a:ext cx="7556421" cy="362903"/>
              </a:xfrm>
              <a:prstGeom prst="rect">
                <a:avLst/>
              </a:prstGeom>
              <a:blipFill rotWithShape="0">
                <a:blip r:embed="rId4"/>
                <a:stretch>
                  <a:fillRect l="-1774" b="-3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3510" y="3801779"/>
            <a:ext cx="1268871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aralelizacija algoritma podrazumijeva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istovremenu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raspodjelu poslova između više procesora ili procesorskih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jezgara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3509" y="4776690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Paralelni pristup metodi stepene iteracije može biti predstavljen u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nekoliko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koraka: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0619" y="5482296"/>
            <a:ext cx="2377574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Dijeljenje matrice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obrađuje redove 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d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+ 1 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do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𝑖</m:t>
                    </m:r>
                    <m:f>
                      <m:f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5893339"/>
                <a:ext cx="5591852" cy="481799"/>
              </a:xfrm>
              <a:prstGeom prst="rect">
                <a:avLst/>
              </a:prstGeom>
              <a:blipFill rotWithShape="0"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Odnosno,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 iteraciju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𝑘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svaki procesor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𝑃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računa: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𝑘𝑖</m:t>
                          </m:r>
                        </m:sub>
                      </m:sSub>
                      <m:r>
                        <a:rPr lang="en-US" sz="175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75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175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12" y="7166485"/>
                <a:ext cx="7315200" cy="735907"/>
              </a:xfrm>
              <a:prstGeom prst="rect">
                <a:avLst/>
              </a:prstGeom>
              <a:blipFill rotWithShape="0">
                <a:blip r:embed="rId4"/>
                <a:stretch>
                  <a:fillRect l="-58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14228" y="6755442"/>
            <a:ext cx="719299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Svaki procesor nezavisno računa svoj dio rezultujućeg vektora.</a:t>
            </a: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Prvo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izračunava parcijalnu normu: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𝑘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,</m:t>
                                  </m:r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𝑗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d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fPr>
                            <m:num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𝑘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𝑖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,</m:t>
                                      </m:r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3937246"/>
                <a:ext cx="12688711" cy="1646861"/>
              </a:xfrm>
              <a:prstGeom prst="rect">
                <a:avLst/>
              </a:prstGeom>
              <a:blipFill rotWithShape="0">
                <a:blip r:embed="rId3"/>
                <a:stretch>
                  <a:fillRect l="-24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što svaki procesor izračuna svoju parcijalnu normu, slijedi globalna redukcija:	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4" y="5736390"/>
                <a:ext cx="11913884" cy="1618905"/>
              </a:xfrm>
              <a:prstGeom prst="rect">
                <a:avLst/>
              </a:prstGeom>
              <a:blipFill rotWithShape="0">
                <a:blip r:embed="rId5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30382" y="7306959"/>
            <a:ext cx="12688711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 ovaj korak neophodna je međusobna komunikacija (npr.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_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Allreduce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operacija ako koristimo MPI biblioteku)</a:t>
            </a:r>
          </a:p>
        </p:txBody>
      </p:sp>
    </p:spTree>
    <p:extLst>
      <p:ext uri="{BB962C8B-B14F-4D97-AF65-F5344CB8AC3E}">
        <p14:creationId xmlns:p14="http://schemas.microsoft.com/office/powerpoint/2010/main" val="29397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svaki procesor normalizuje svoj dio vektora lokalno koristeći globalnu normu:</a:t>
                </a:r>
              </a:p>
              <a:p>
                <a:r>
                  <a:rPr lang="sr-Latn-ME" sz="2100" smtClean="0">
                    <a:solidFill>
                      <a:srgbClr val="404155"/>
                    </a:solidFill>
                    <a:ea typeface="Nobile" pitchFamily="34" charset="-122"/>
                    <a:cs typeface="Nobile" pitchFamily="34" charset="-12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,</m:t>
                            </m:r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4233333"/>
                <a:ext cx="9432390" cy="1178015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vrši provjera kriterijuma konvergencije.</a:t>
                </a:r>
                <a:r>
                  <a:rPr lang="en-US" sz="1600"/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procesor računa lokalnu razliku vektora: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+1,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10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𝑘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,</m:t>
                                </m:r>
                                <m:r>
                                  <a:rPr lang="en-US" sz="2100">
                                    <a:solidFill>
                                      <a:srgbClr val="404155"/>
                                    </a:solidFill>
                                    <a:latin typeface="Cambria Math" panose="02040503050406030204" pitchFamily="18" charset="0"/>
                                    <a:ea typeface="Nobile" pitchFamily="34" charset="-122"/>
                                    <a:cs typeface="Nobile" pitchFamily="34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p>
                    </m:sSup>
                  </m:oMath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89" y="5781512"/>
                <a:ext cx="11351184" cy="798488"/>
              </a:xfrm>
              <a:prstGeom prst="rect">
                <a:avLst/>
              </a:prstGeom>
              <a:blipFill rotWithShape="0">
                <a:blip r:embed="rId5"/>
                <a:stretch>
                  <a:fillRect l="-322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Potom slijedi još jedna globalna redukcija za izračunavanje ukupne razlike:</a:t>
                </a: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‖ </m:t>
                      </m:r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𝑏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­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‖ 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naryPr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100" i="1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+1,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100">
                                          <a:solidFill>
                                            <a:srgbClr val="404155"/>
                                          </a:solidFill>
                                          <a:latin typeface="Cambria Math" panose="02040503050406030204" pitchFamily="18" charset="0"/>
                                          <a:ea typeface="Nobile" pitchFamily="34" charset="-122"/>
                                          <a:cs typeface="Nobile" pitchFamily="34" charset="-12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100" i="1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100">
                                              <a:solidFill>
                                                <a:srgbClr val="404155"/>
                                              </a:solidFill>
                                              <a:latin typeface="Cambria Math" panose="02040503050406030204" pitchFamily="18" charset="0"/>
                                              <a:ea typeface="Nobile" pitchFamily="34" charset="-122"/>
                                              <a:cs typeface="Nobile" pitchFamily="34" charset="-12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100">
                                      <a:solidFill>
                                        <a:srgbClr val="404155"/>
                                      </a:solidFill>
                                      <a:latin typeface="Cambria Math" panose="02040503050406030204" pitchFamily="18" charset="0"/>
                                      <a:ea typeface="Nobile" pitchFamily="34" charset="-122"/>
                                      <a:cs typeface="Nobile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3537170"/>
                <a:ext cx="11650133" cy="1618905"/>
              </a:xfrm>
              <a:prstGeom prst="rect">
                <a:avLst/>
              </a:prstGeom>
              <a:blipFill rotWithShape="0">
                <a:blip r:embed="rId4"/>
                <a:stretch>
                  <a:fillRect l="-314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Naredni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korak je aproksimacija dominantne svojstvene vrijednosti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preko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og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količnika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𝜆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≈ </m:t>
                    </m:r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r>
                  <a:rPr lang="sr-Latn-ME" sz="210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Svaki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procesor računa parcijalni proizvod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Sup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  <m:sup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𝑇</m:t>
                        </m:r>
                      </m:sup>
                    </m:sSubSup>
                    <m:r>
                      <a:rPr lang="en-US" sz="210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𝑦</m:t>
                        </m:r>
                      </m:e>
                      <m:sub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,</m:t>
                        </m:r>
                        <m:r>
                          <a:rPr lang="en-US" sz="210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 zatim se izvrši globalna redukcija za konačni rezultat svojstvene vrijednosti:</a:t>
                </a:r>
              </a:p>
              <a:p>
                <a:pPr lvl="0"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naryPr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=1</m:t>
                          </m:r>
                        </m:sub>
                        <m:sup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100" i="1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</m:ctrlPr>
                            </m:sSubSupPr>
                            <m:e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𝑘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,</m:t>
                              </m:r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>
                                  <a:solidFill>
                                    <a:srgbClr val="404155"/>
                                  </a:solidFill>
                                  <a:latin typeface="Cambria Math" panose="02040503050406030204" pitchFamily="18" charset="0"/>
                                  <a:ea typeface="Nobile" pitchFamily="34" charset="-122"/>
                                  <a:cs typeface="Nobile" pitchFamily="34" charset="-12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𝑦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,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84" y="5502439"/>
                <a:ext cx="12417780" cy="1967462"/>
              </a:xfrm>
              <a:prstGeom prst="rect">
                <a:avLst/>
              </a:prstGeom>
              <a:blipFill rotWithShape="0">
                <a:blip r:embed="rId5"/>
                <a:stretch>
                  <a:fillRect l="-295" t="-155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Ako je ova vrijednost manja od zadate tolerancije </a:t>
                </a:r>
                <a14:m>
                  <m:oMath xmlns:m="http://schemas.openxmlformats.org/officeDocument/2006/math">
                    <m:r>
                      <a:rPr lang="en-US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𝜀</m:t>
                    </m:r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ide se dalje, u slučaju da nije onda se ide u sledeću iteraciju.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63" y="5122925"/>
                <a:ext cx="12139149" cy="361637"/>
              </a:xfrm>
              <a:prstGeom prst="rect">
                <a:avLst/>
              </a:prstGeom>
              <a:blipFill rotWithShape="0">
                <a:blip r:embed="rId6"/>
                <a:stretch>
                  <a:fillRect l="-35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1" y="2559465"/>
            <a:ext cx="7021474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Paralelna implementacija</a:t>
            </a:r>
            <a:endParaRPr lang="en-US" sz="445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03"/>
            <a:ext cx="14630400" cy="210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v"/>
                  <a:tabLst>
                    <a:tab pos="5732145" algn="r"/>
                  </a:tabLst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Nakon toga se ponovo provjerava uslov konvergencije, odnosno da li je 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prihvatljiva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ali sada se gleda koliko se svojstvna vrijednosta mijenja između iteracija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 formuli: </a:t>
                </a:r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 algn="just">
                  <a:spcBef>
                    <a:spcPts val="600"/>
                  </a:spcBef>
                  <a:tabLst>
                    <a:tab pos="5732145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∣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+1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−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</m:ctrlPr>
                        </m:sSubPr>
                        <m:e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𝜆</m:t>
                          </m:r>
                        </m:e>
                        <m:sub>
                          <m:r>
                            <a:rPr lang="en-US" sz="2100">
                              <a:solidFill>
                                <a:srgbClr val="404155"/>
                              </a:solidFill>
                              <a:latin typeface="Cambria Math" panose="02040503050406030204" pitchFamily="18" charset="0"/>
                              <a:ea typeface="Nobile" pitchFamily="34" charset="-122"/>
                              <a:cs typeface="Nobile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​∣ &lt;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404155"/>
                          </a:solidFill>
                          <a:latin typeface="Cambria Math" panose="02040503050406030204" pitchFamily="18" charset="0"/>
                          <a:ea typeface="Nobile" pitchFamily="34" charset="-122"/>
                          <a:cs typeface="Nobile" pitchFamily="34" charset="-120"/>
                        </a:rPr>
                        <m:t>δ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" y="3582825"/>
                <a:ext cx="11887199" cy="1300356"/>
              </a:xfrm>
              <a:prstGeom prst="rect">
                <a:avLst/>
              </a:prstGeom>
              <a:blipFill rotWithShape="0">
                <a:blip r:embed="rId4"/>
                <a:stretch>
                  <a:fillRect l="-256" t="-1408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84728" y="7668596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Ukoliko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greška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prihvatljiv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uzimamo trenutni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kao dominantnu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 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U </a:t>
                </a:r>
                <a:r>
                  <a:rPr lang="sv-S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suprotnom, algoritam nastavlja sa narednom iteracijom sve dok ne bude zadovoljen kriterijum konvergencije</a:t>
                </a:r>
                <a:r>
                  <a:rPr lang="sv-S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5685135"/>
                <a:ext cx="11887199" cy="630942"/>
              </a:xfrm>
              <a:prstGeom prst="rect">
                <a:avLst/>
              </a:prstGeom>
              <a:blipFill rotWithShape="0">
                <a:blip r:embed="rId5"/>
                <a:stretch>
                  <a:fillRect l="-256" t="-2913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58" y="0"/>
            <a:ext cx="52539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 i Nedostaci Paralelne Implementacije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793791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Prednosti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793791" y="3492247"/>
            <a:ext cx="39212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Paralelna obrada značajno ubrzava računanje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Ovo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posebno 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dolazi do izražaja kod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velik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ih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matric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3"/>
          <p:cNvSpPr/>
          <p:nvPr/>
        </p:nvSpPr>
        <p:spPr>
          <a:xfrm>
            <a:off x="793791" y="4663440"/>
            <a:ext cx="4229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Smanjeno vrijeme obrade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793790" y="5105638"/>
            <a:ext cx="4229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Skalabilnost sa više resursa</a:t>
            </a:r>
            <a:endParaRPr lang="en-US" sz="1750" dirty="0"/>
          </a:p>
        </p:txBody>
      </p:sp>
      <p:sp>
        <p:nvSpPr>
          <p:cNvPr id="17" name="Text 5"/>
          <p:cNvSpPr/>
          <p:nvPr/>
        </p:nvSpPr>
        <p:spPr>
          <a:xfrm>
            <a:off x="5783253" y="2897148"/>
            <a:ext cx="2504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Nedostaci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5256015" y="3492247"/>
            <a:ext cx="38879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Kod paralelnog pristupa se povećava složenost implementacije.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5275026" y="46245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Povećana složenost koda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5256015" y="5211857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Komunikacijski troškovi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5275026" y="5795652"/>
            <a:ext cx="5516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Izazovi sinhronizacije</a:t>
            </a:r>
            <a:endParaRPr lang="en-US" sz="17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29" y="4564190"/>
            <a:ext cx="500878" cy="566976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753" y="4529888"/>
            <a:ext cx="500878" cy="566976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753" y="5140461"/>
            <a:ext cx="500878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Zaključak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7646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Efikasnost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Stepenih Iteracija je jednostavna za implementaciju i paralelizaciju.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07646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Praktična Upotreba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Široka primjena u različitim naučnim i inženjerskim disciplinama.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07646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Paralelizacija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Paralelne implementacije mogu značajno smanjiti vrijeme računanja.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801035" y="3418642"/>
            <a:ext cx="702833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Hvala </a:t>
            </a: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 pažnji!</a:t>
            </a:r>
            <a:endParaRPr lang="en-US" sz="6150" dirty="0"/>
          </a:p>
        </p:txBody>
      </p:sp>
      <p:sp>
        <p:nvSpPr>
          <p:cNvPr id="6" name="Text 4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-4667558" y="6228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47034" y="2331720"/>
            <a:ext cx="7943810" cy="428356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UVOD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108"/>
            <a:ext cx="7556421" cy="403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Svojstvene vrijednosti predstavljaju važan koncept u matematici, fizici, inženjerstvu i računarstvu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porastom dimenzija matrica, javlja se potreba za 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efikasni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</a:t>
            </a:r>
            <a:r>
              <a:rPr lang="pt-BR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 računarskim </a:t>
            </a:r>
            <a:r>
              <a:rPr lang="pt-BR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metodama.</a:t>
            </a:r>
            <a:endParaRPr lang="sr-Latn-ME" sz="1750" smtClean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sr-Latn-ME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Metoda stepene iteracije predstavlja jednostavnu, ali efikasnu iterativnu tehniku za aproksimaciju najveće svojstvene vrijednosti matrice i njenog pripadajućeg vektora.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sr-Latn-ME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274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Definicija svojstvenih vrijednosti: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sr-Latn-ME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100"/>
              </a:p>
              <a:p>
                <a:pPr>
                  <a:lnSpc>
                    <a:spcPts val="2850"/>
                  </a:lnSpc>
                </a:pPr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Osnovni cilj: pronalaženje dominantne svojstvene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vrijednosti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l-GR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)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 pripadajućeg vektora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( </a:t>
                </a:r>
                <a14:m>
                  <m:oMath xmlns:m="http://schemas.openxmlformats.org/officeDocument/2006/math">
                    <m:r>
                      <a:rPr lang="en-US" sz="175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𝑥</m:t>
                    </m:r>
                  </m:oMath>
                </a14:m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).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Formula iteracije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 </a:t>
                </a:r>
              </a:p>
              <a:p>
                <a:pPr>
                  <a:lnSpc>
                    <a:spcPts val="285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pPr>
                  <a:lnSpc>
                    <a:spcPts val="2850"/>
                  </a:lnSpc>
                </a:pP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</a:t>
                </a:r>
                <a:endParaRPr lang="en-US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2772992"/>
                <a:ext cx="13042821" cy="3943897"/>
              </a:xfrm>
              <a:prstGeom prst="rect">
                <a:avLst/>
              </a:prstGeom>
              <a:blipFill rotWithShape="0">
                <a:blip r:embed="rId3"/>
                <a:stretch>
                  <a:fillRect l="-10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‖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07" y="6166169"/>
                <a:ext cx="12877055" cy="1169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2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sz="2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4" y="2590516"/>
                <a:ext cx="2285431" cy="7607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10690747" cy="143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Inicijalni vektor se bira proizvoljno,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i mo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že se izraziti kao linearna kombinacija svojstvenih vektora: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2</m:t>
                        </m:r>
                      </m:sub>
                    </m:sSub>
                    <m:r>
                      <a:rPr lang="en-US" sz="1750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+…+</m:t>
                    </m:r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𝑐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𝑛</m:t>
                        </m:r>
                      </m:sub>
                    </m:sSub>
                    <m:r>
                      <a:rPr lang="sr-Latn-ME" sz="1750" b="0" i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, </m:t>
                    </m:r>
                  </m:oMath>
                </a14:m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 zatim se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normalizuje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  <a:p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en-US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endParaRPr lang="sr-Latn-ME" sz="1750" smtClean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10690747" cy="1438855"/>
              </a:xfrm>
              <a:prstGeom prst="rect">
                <a:avLst/>
              </a:prstGeom>
              <a:blipFill rotWithShape="0">
                <a:blip r:embed="rId5"/>
                <a:stretch>
                  <a:fillRect l="-39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računa </a:t>
                </a:r>
                <a14:m>
                  <m:oMath xmlns:m="http://schemas.openxmlformats.org/officeDocument/2006/math">
                    <m:r>
                      <a:rPr lang="sr-Latn-ME" sz="175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sr-Latn-ME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, i onda 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se vrši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normalizacija po formuli:</a:t>
                </a:r>
                <a:r>
                  <a:rPr lang="sr-Latn-ME" smtClean="0"/>
                  <a:t> </a:t>
                </a:r>
              </a:p>
              <a:p>
                <a:endParaRPr lang="sr-Latn-ME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>
                              <a:latin typeface="Cambria Math" panose="02040503050406030204" pitchFamily="18" charset="0"/>
                            </a:rPr>
                            <m:t>∥ 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3809051"/>
                <a:ext cx="13249588" cy="1591333"/>
              </a:xfrm>
              <a:prstGeom prst="rect">
                <a:avLst/>
              </a:prstGeom>
              <a:blipFill rotWithShape="0">
                <a:blip r:embed="rId6"/>
                <a:stretch>
                  <a:fillRect l="-32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1901" y="5541488"/>
            <a:ext cx="7986482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Najčešće se koristi Euklidska (L2) norma, koja se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računa</a:t>
            </a:r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 sledeći način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Zatim se provjerava da li je zadovoljen uslov konvergencije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  <a:r>
                  <a:rPr lang="en-US" sz="1600"/>
                  <a:t> </a:t>
                </a:r>
                <a:endParaRPr lang="sr-Latn-ME" sz="1600" i="1" smtClean="0"/>
              </a:p>
              <a:p>
                <a:endParaRPr lang="sr-Latn-ME" sz="2100" i="1" smtClean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" y="1805872"/>
                <a:ext cx="7409343" cy="1007968"/>
              </a:xfrm>
              <a:prstGeom prst="rect">
                <a:avLst/>
              </a:prstGeom>
              <a:blipFill rotWithShape="0">
                <a:blip r:embed="rId3"/>
                <a:stretch>
                  <a:fillRect l="-576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1901" y="4075289"/>
            <a:ext cx="226857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Kako sve ovo radi? </a:t>
            </a: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+ ⋯+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72" y="5022542"/>
                <a:ext cx="5122684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086"/>
            <a:ext cx="8573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Matematička Osnova Algoritma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7381" y="3518262"/>
            <a:ext cx="13042821" cy="394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80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100" i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1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47" y="3399235"/>
                <a:ext cx="1534587" cy="832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 kraju,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k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ada 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​ postane dovoljno blizak pravcu svojstvenog vektora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𝑣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  <m:r>
                          <a:rPr lang="sr-Latn-ME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odgovarajuća svojstvena vrijednost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50" i="1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𝜆</m:t>
                        </m:r>
                      </m:e>
                      <m:sub>
                        <m:r>
                          <a:rPr lang="en-US" sz="175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može se</a:t>
                </a:r>
                <a:endParaRPr lang="sr-Latn-ME" sz="175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endParaRPr>
              </a:p>
              <a:p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proksimirati</a:t>
                </a:r>
                <a:r>
                  <a:rPr lang="sr-Latn-ME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 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pomoću 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Rayleigh-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e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vog k</a:t>
                </a:r>
                <a:r>
                  <a:rPr lang="sr-Latn-ME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oličnik</a:t>
                </a:r>
                <a:r>
                  <a:rPr lang="en-US" sz="175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a</a:t>
                </a:r>
                <a:r>
                  <a:rPr lang="en-US" sz="175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1" y="2167467"/>
                <a:ext cx="13741903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11" t="-4854" b="-1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2554" y="632178"/>
            <a:ext cx="1079173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Vizualizacija algoritma stepene iteracije na 2x2 matrici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99" y="2509925"/>
            <a:ext cx="433006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Lijevi grafikon prikazuje matricu sa dva svojstvena vektora, i kako se aproksimacija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 toku iteracija postepeno približava pravcu dominantnog svojstvenog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vektora,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dok je najmanji svojstveni vektor prikazan narandžasto radi poređenja. </a:t>
            </a:r>
          </a:p>
        </p:txBody>
      </p:sp>
      <p:pic>
        <p:nvPicPr>
          <p:cNvPr id="7" name="2025-04-01 00-13-50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485" b="4368"/>
          <a:stretch/>
        </p:blipFill>
        <p:spPr>
          <a:xfrm>
            <a:off x="5968153" y="1562074"/>
            <a:ext cx="7420469" cy="547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153" y="6899247"/>
            <a:ext cx="8257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Alexmath1994 - Own work, CC BY-SA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4.0,</a:t>
            </a:r>
            <a:r>
              <a:rPr lang="sr-Latn-ME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</a:t>
            </a:r>
            <a:r>
              <a:rPr lang="en-US" sz="12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://commons.wikimedia.org/w/index.php?curid=86711489</a:t>
            </a:r>
          </a:p>
        </p:txBody>
      </p:sp>
    </p:spTree>
    <p:extLst>
      <p:ext uri="{BB962C8B-B14F-4D97-AF65-F5344CB8AC3E}">
        <p14:creationId xmlns:p14="http://schemas.microsoft.com/office/powerpoint/2010/main" val="1935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Primjena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lgoritma 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tepen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r-Latn-ME" sz="40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</a:t>
            </a:r>
            <a:r>
              <a:rPr lang="en-US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teracij</a:t>
            </a:r>
            <a:r>
              <a:rPr lang="sr-Latn-ME" sz="40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PageRank (Google)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Rangiranje web stranica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Analiza stabilnosti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Inženjerski sistemi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Pronalaženje glavnih komponenti u velikim skupovima podataka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Mašinsko učenje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mining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9"/>
            <a:ext cx="14630400" cy="1841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068980"/>
            <a:ext cx="447174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Kako </a:t>
            </a:r>
            <a:r>
              <a:rPr lang="sr-Latn-ME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sekvencijalni </a:t>
            </a:r>
            <a:r>
              <a:rPr lang="en-US" sz="345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Algoritam </a:t>
            </a: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Radi: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626042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2802373"/>
            <a:ext cx="236934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Početna aproksimacija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Nasumični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 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3183849"/>
                <a:ext cx="12248793" cy="282297"/>
              </a:xfrm>
              <a:prstGeom prst="rect">
                <a:avLst/>
              </a:prstGeom>
              <a:blipFill rotWithShape="0">
                <a:blip r:embed="rId5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68462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8609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Iterativno množenje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/>
              <p:cNvSpPr/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Matrica A </a:t>
                </a: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sa vektorom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b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</m:t>
                    </m:r>
                    <m:r>
                      <a:rPr lang="en-US" i="1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= </m:t>
                    </m:r>
                    <m:r>
                      <a:rPr lang="en-US" i="1" smtClean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4242434"/>
                <a:ext cx="12248793" cy="282297"/>
              </a:xfrm>
              <a:prstGeom prst="rect">
                <a:avLst/>
              </a:prstGeom>
              <a:blipFill rotWithShape="0">
                <a:blip r:embed="rId7"/>
                <a:stretch>
                  <a:fillRect l="-1144" t="-26087" b="-50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743211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49195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00"/>
                  </a:lnSpc>
                  <a:buNone/>
                </a:pPr>
                <a:r>
                  <a:rPr lang="en-US" dirty="0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Rezultujući </a:t>
                </a:r>
                <a:r>
                  <a:rPr lang="en-US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vektor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404155"/>
                        </a:solidFill>
                        <a:latin typeface="Cambria Math" panose="02040503050406030204" pitchFamily="18" charset="0"/>
                        <a:ea typeface="Nobile" pitchFamily="34" charset="-122"/>
                        <a:cs typeface="Nobile" pitchFamily="34" charset="-12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𝐴𝑏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‖ </m:t>
                        </m:r>
                        <m:r>
                          <a:rPr lang="en-US" b="0" i="1" dirty="0" smtClean="0">
                            <a:solidFill>
                              <a:srgbClr val="404155"/>
                            </a:solidFill>
                            <a:latin typeface="Cambria Math" panose="02040503050406030204" pitchFamily="18" charset="0"/>
                            <a:ea typeface="Nobile" pitchFamily="34" charset="-122"/>
                            <a:cs typeface="Nobile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solidFill>
                                  <a:srgbClr val="404155"/>
                                </a:solidFill>
                                <a:latin typeface="Cambria Math" panose="02040503050406030204" pitchFamily="18" charset="0"/>
                                <a:ea typeface="Nobile" pitchFamily="34" charset="-122"/>
                                <a:cs typeface="Nobile" pitchFamily="34" charset="-120"/>
                              </a:rPr>
                              <m:t>  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5301019"/>
                <a:ext cx="12248793" cy="282297"/>
              </a:xfrm>
              <a:prstGeom prst="rect">
                <a:avLst/>
              </a:prstGeom>
              <a:blipFill rotWithShape="0">
                <a:blip r:embed="rId9"/>
                <a:stretch>
                  <a:fillRect l="-1144" t="-50000" b="-413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5801796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9781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Konvergencija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8"/>
              <p:cNvSpPr/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mtClean="0">
                    <a:solidFill>
                      <a:srgbClr val="404155"/>
                    </a:solidFill>
                    <a:latin typeface="Nobile" pitchFamily="34" charset="0"/>
                    <a:ea typeface="Nobile" pitchFamily="34" charset="-122"/>
                    <a:cs typeface="Nobile" pitchFamily="34" charset="-120"/>
                  </a:rPr>
                  <a:t>Provjerava se da li je ispunjen uslov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9" y="6359604"/>
                <a:ext cx="12248793" cy="282297"/>
              </a:xfrm>
              <a:prstGeom prst="rect">
                <a:avLst/>
              </a:prstGeom>
              <a:blipFill rotWithShape="0">
                <a:blip r:embed="rId11"/>
                <a:stretch>
                  <a:fillRect l="-1144" t="-25532" b="-489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01600" y="6796628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92" y="7192357"/>
                <a:ext cx="1345305" cy="7266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860381"/>
            <a:ext cx="882134" cy="105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4036" y="7202311"/>
            <a:ext cx="428978" cy="395795"/>
          </a:xfrm>
          <a:prstGeom prst="rect">
            <a:avLst/>
          </a:prstGeom>
          <a:solidFill>
            <a:srgbClr val="D2D9F9"/>
          </a:solidFill>
          <a:ln>
            <a:solidFill>
              <a:srgbClr val="D2D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sz="2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7302" y="6824118"/>
            <a:ext cx="37128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Dominantna svojstvena vrijednost</a:t>
            </a:r>
            <a:endParaRPr lang="en-US" sz="1700">
              <a:solidFill>
                <a:srgbClr val="404155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7302" y="7400208"/>
            <a:ext cx="54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Aproksimacija pomoću Rayleigh-evog </a:t>
            </a:r>
            <a:r>
              <a:rPr lang="sr-Latn-ME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količnika:</a:t>
            </a:r>
            <a:endParaRPr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01600" y="7678882"/>
            <a:ext cx="1745673" cy="467591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1988" y="2420451"/>
            <a:ext cx="6228412" cy="4876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631</Words>
  <Application>Microsoft Office PowerPoint</Application>
  <PresentationFormat>Custom</PresentationFormat>
  <Paragraphs>136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Wingdings</vt:lpstr>
      <vt:lpstr>Helvetica</vt:lpstr>
      <vt:lpstr>Calibri Light</vt:lpstr>
      <vt:lpstr>Poppins</vt:lpstr>
      <vt:lpstr>Cambria Math</vt:lpstr>
      <vt:lpstr>Calibri</vt:lpstr>
      <vt:lpstr>Times New Roman</vt:lpstr>
      <vt:lpstr>Nobile</vt:lpstr>
      <vt:lpstr>Arial</vt:lpstr>
      <vt:lpstr>Corben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75</cp:revision>
  <dcterms:created xsi:type="dcterms:W3CDTF">2025-03-25T13:13:31Z</dcterms:created>
  <dcterms:modified xsi:type="dcterms:W3CDTF">2025-04-22T13:53:02Z</dcterms:modified>
</cp:coreProperties>
</file>